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5" r:id="rId2"/>
    <p:sldMasterId id="2147483680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289" r:id="rId5"/>
    <p:sldId id="261" r:id="rId6"/>
    <p:sldId id="372" r:id="rId7"/>
    <p:sldId id="481" r:id="rId8"/>
    <p:sldId id="865" r:id="rId9"/>
    <p:sldId id="904" r:id="rId10"/>
    <p:sldId id="919" r:id="rId11"/>
    <p:sldId id="911" r:id="rId12"/>
    <p:sldId id="920" r:id="rId13"/>
    <p:sldId id="917" r:id="rId14"/>
    <p:sldId id="925" r:id="rId15"/>
    <p:sldId id="892" r:id="rId16"/>
  </p:sldIdLst>
  <p:sldSz cx="12192000" cy="6858000"/>
  <p:notesSz cx="6888163" cy="9671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70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orient="horz" pos="320">
          <p15:clr>
            <a:srgbClr val="A4A3A4"/>
          </p15:clr>
        </p15:guide>
        <p15:guide id="6" pos="71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5" userDrawn="1">
          <p15:clr>
            <a:srgbClr val="A4A3A4"/>
          </p15:clr>
        </p15:guide>
        <p15:guide id="2" pos="2188" userDrawn="1">
          <p15:clr>
            <a:srgbClr val="A4A3A4"/>
          </p15:clr>
        </p15:guide>
        <p15:guide id="3" orient="horz" pos="3046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icia Helena Ribeiro da Cunha" initials="LHRdC" lastIdx="2" clrIdx="0"/>
  <p:cmAuthor id="1" name="user" initials="user" lastIdx="8" clrIdx="1"/>
  <p:cmAuthor id="2" name="Thays Schneider" initials="TS" lastIdx="8" clrIdx="2"/>
  <p:cmAuthor id="3" name="Agro Florestal" initials="AF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94"/>
    <a:srgbClr val="0066CC"/>
    <a:srgbClr val="006293"/>
    <a:srgbClr val="FF3300"/>
    <a:srgbClr val="0000FF"/>
    <a:srgbClr val="1890BA"/>
    <a:srgbClr val="FF8585"/>
    <a:srgbClr val="F2F2F2"/>
    <a:srgbClr val="EAEFF7"/>
    <a:srgbClr val="CC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8694" autoAdjust="0"/>
  </p:normalViewPr>
  <p:slideViewPr>
    <p:cSldViewPr snapToGrid="0">
      <p:cViewPr varScale="1">
        <p:scale>
          <a:sx n="70" d="100"/>
          <a:sy n="70" d="100"/>
        </p:scale>
        <p:origin x="840" y="60"/>
      </p:cViewPr>
      <p:guideLst>
        <p:guide orient="horz" pos="2160"/>
        <p:guide pos="3840"/>
        <p:guide orient="horz" pos="170"/>
        <p:guide pos="211"/>
        <p:guide orient="horz" pos="320"/>
        <p:guide pos="7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-3204" y="-540"/>
      </p:cViewPr>
      <p:guideLst>
        <p:guide orient="horz" pos="2805"/>
        <p:guide pos="2188"/>
        <p:guide orient="horz" pos="304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BE9968E3-5318-43E9-9C61-2D44CB09F11B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185819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9" y="9185819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8878F65-A90F-4887-98F8-4141D14B9B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7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A3834C8-FCED-41E4-94FB-039D3784C66E}" type="datetimeFigureOut">
              <a:rPr lang="pt-BR" smtClean="0"/>
              <a:t>06/09/2024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25488"/>
            <a:ext cx="6450013" cy="3627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593749"/>
            <a:ext cx="5510530" cy="4351972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85819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185819"/>
            <a:ext cx="2984870" cy="48355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5A0CFD6A-4493-4633-A343-25A83543D0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72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FD6A-4493-4633-A343-25A83543D084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70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9075" y="725488"/>
            <a:ext cx="6450013" cy="36274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FBAF8-E6DC-4761-B90D-B0E7E1B18CC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819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5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80BDD-C3E3-4988-BE1F-52FE57260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9E4CCE-904B-4546-9148-A5ACB9D6E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490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4"/>
          <p:cNvSpPr txBox="1">
            <a:spLocks noChangeArrowheads="1"/>
          </p:cNvSpPr>
          <p:nvPr userDrawn="1"/>
        </p:nvSpPr>
        <p:spPr bwMode="auto">
          <a:xfrm>
            <a:off x="10382251" y="6643939"/>
            <a:ext cx="1727200" cy="26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EB5E93D8-8147-4655-A33F-5AE58CA38FC0}" type="slidenum">
              <a:rPr lang="en-US" sz="1100" b="1" smtClean="0">
                <a:solidFill>
                  <a:srgbClr val="404040"/>
                </a:solidFill>
                <a:latin typeface="Calibri Light"/>
              </a:rPr>
              <a:pPr algn="r">
                <a:spcBef>
                  <a:spcPct val="0"/>
                </a:spcBef>
                <a:defRPr/>
              </a:pPr>
              <a:t>‹nº›</a:t>
            </a:fld>
            <a:endParaRPr lang="pt-BR" sz="1100" b="1" dirty="0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2" name="Retângulo 1"/>
          <p:cNvSpPr/>
          <p:nvPr userDrawn="1"/>
        </p:nvSpPr>
        <p:spPr>
          <a:xfrm>
            <a:off x="9994605" y="5645886"/>
            <a:ext cx="2114846" cy="106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60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4"/>
          <p:cNvSpPr txBox="1">
            <a:spLocks noChangeArrowheads="1"/>
          </p:cNvSpPr>
          <p:nvPr userDrawn="1"/>
        </p:nvSpPr>
        <p:spPr bwMode="auto">
          <a:xfrm>
            <a:off x="10382251" y="6643939"/>
            <a:ext cx="1727200" cy="26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EB5E93D8-8147-4655-A33F-5AE58CA38FC0}" type="slidenum">
              <a:rPr lang="en-US" sz="1100" b="1" smtClean="0">
                <a:solidFill>
                  <a:srgbClr val="404040"/>
                </a:solidFill>
                <a:latin typeface="Calibri Light"/>
              </a:rPr>
              <a:pPr algn="r">
                <a:spcBef>
                  <a:spcPct val="0"/>
                </a:spcBef>
                <a:defRPr/>
              </a:pPr>
              <a:t>‹nº›</a:t>
            </a:fld>
            <a:endParaRPr lang="pt-BR" sz="1100" b="1" dirty="0">
              <a:solidFill>
                <a:srgbClr val="404040"/>
              </a:solidFill>
              <a:latin typeface="Calibri Light"/>
            </a:endParaRPr>
          </a:p>
        </p:txBody>
      </p:sp>
      <p:sp>
        <p:nvSpPr>
          <p:cNvPr id="2" name="Retângulo 1"/>
          <p:cNvSpPr/>
          <p:nvPr userDrawn="1"/>
        </p:nvSpPr>
        <p:spPr>
          <a:xfrm>
            <a:off x="9994605" y="5645886"/>
            <a:ext cx="2114846" cy="1065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5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" y="857"/>
            <a:ext cx="12188953" cy="68562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26000" y="6505200"/>
            <a:ext cx="46233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96A975-ABDE-4544-BA2B-9C62AEAA5BFA}" type="slidenum">
              <a:rPr lang="pt-B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pt-BR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3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" y="857"/>
            <a:ext cx="12188953" cy="68562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26000" y="6505200"/>
            <a:ext cx="46233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96A975-ABDE-4544-BA2B-9C62AEAA5BFA}" type="slidenum">
              <a:rPr lang="pt-BR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sz="10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5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" y="857"/>
            <a:ext cx="12188953" cy="68562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26000" y="6505200"/>
            <a:ext cx="46233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96A975-ABDE-4544-BA2B-9C62AEAA5BFA}" type="slidenum">
              <a:rPr lang="pt-BR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sz="10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 rot="19438896">
            <a:off x="4019107" y="2924646"/>
            <a:ext cx="3708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724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" y="857"/>
            <a:ext cx="12188953" cy="68562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26000" y="6505200"/>
            <a:ext cx="46233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96A975-ABDE-4544-BA2B-9C62AEAA5BFA}" type="slidenum">
              <a:rPr lang="pt-BR" sz="12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pt-BR" sz="105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 rot="19438896">
            <a:off x="4019107" y="2924646"/>
            <a:ext cx="3708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35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9" y="-6694"/>
            <a:ext cx="12193103" cy="68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8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ture Directions">
            <a:extLst>
              <a:ext uri="{FF2B5EF4-FFF2-40B4-BE49-F238E27FC236}">
                <a16:creationId xmlns:a16="http://schemas.microsoft.com/office/drawing/2014/main" id="{CC716234-96D9-1B30-FBE4-B0354981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26" y="4435521"/>
            <a:ext cx="1971910" cy="24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7700" y="1245010"/>
            <a:ext cx="10338748" cy="501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11430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US" dirty="0">
              <a:effectLst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59D4F2-0006-2D9C-F1CA-A06CC43DAE5C}"/>
              </a:ext>
            </a:extLst>
          </p:cNvPr>
          <p:cNvSpPr/>
          <p:nvPr/>
        </p:nvSpPr>
        <p:spPr>
          <a:xfrm>
            <a:off x="360000" y="180000"/>
            <a:ext cx="33729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293"/>
                </a:solidFill>
              </a:rPr>
              <a:t>4. FUTURE DIRECTIONS</a:t>
            </a:r>
            <a:endParaRPr lang="en-US" sz="2600" b="1" dirty="0">
              <a:solidFill>
                <a:srgbClr val="006293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71F7A1-547B-9902-F854-85A359FDEE56}"/>
              </a:ext>
            </a:extLst>
          </p:cNvPr>
          <p:cNvSpPr txBox="1"/>
          <p:nvPr/>
        </p:nvSpPr>
        <p:spPr>
          <a:xfrm>
            <a:off x="720000" y="720000"/>
            <a:ext cx="1033874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Focus on leveraging technology, policy integration and stakeholder collaboration. 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  <a:p>
            <a:pPr algn="just"/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Key directions include: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Advancing Technologies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: Use blockchain, digital platforms, AI, big data, remote sensing, and drones.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Policy Innovations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: Strengthen international frameworks, adopt or tighten national regulations, and provide incentives for sustainable practices.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Enhanced Collaboration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: Foster public-private partnerships and community engagement.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Market-Based Measures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: Expand forest certification to be more accessible and affordable, specially for small-scale producers.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000" i="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Sustainable Financing</a:t>
            </a:r>
            <a:r>
              <a:rPr lang="en-US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</a:rPr>
              <a:t>: Support sustainable management through diverse funding sources, including international funds, development banks, private investments, and philanthropic organizations.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87125F8-760F-822C-B71B-E4A99075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22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Understanding Climate Change Dynamics of Tree Species: Implications for Future  Forests. | Canadian Conservation and Land Management (CCLM) Knowledge  Network">
            <a:extLst>
              <a:ext uri="{FF2B5EF4-FFF2-40B4-BE49-F238E27FC236}">
                <a16:creationId xmlns:a16="http://schemas.microsoft.com/office/drawing/2014/main" id="{D3B1149D-42E7-4E03-EE57-CDF2B94A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53" y="4650155"/>
            <a:ext cx="3491708" cy="20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6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Vaso com flores em cima de uma superfície branca&#10;&#10;Descrição gerada automaticamente com confiança média">
            <a:extLst>
              <a:ext uri="{FF2B5EF4-FFF2-40B4-BE49-F238E27FC236}">
                <a16:creationId xmlns:a16="http://schemas.microsoft.com/office/drawing/2014/main" id="{383F45C7-FF5F-0340-9873-81768B725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84" y="561578"/>
            <a:ext cx="5571067" cy="557106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7700" y="1245010"/>
            <a:ext cx="10338748" cy="5019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marL="114300"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endParaRPr lang="en-US" dirty="0">
              <a:effectLst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59D4F2-0006-2D9C-F1CA-A06CC43DAE5C}"/>
              </a:ext>
            </a:extLst>
          </p:cNvPr>
          <p:cNvSpPr/>
          <p:nvPr/>
        </p:nvSpPr>
        <p:spPr>
          <a:xfrm>
            <a:off x="576517" y="189144"/>
            <a:ext cx="2355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293"/>
                </a:solidFill>
              </a:rPr>
              <a:t>5. CONCLUSION</a:t>
            </a:r>
            <a:endParaRPr lang="en-US" sz="2600" b="1" dirty="0">
              <a:solidFill>
                <a:srgbClr val="006293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71F7A1-547B-9902-F854-85A359FDEE56}"/>
              </a:ext>
            </a:extLst>
          </p:cNvPr>
          <p:cNvSpPr txBox="1"/>
          <p:nvPr/>
        </p:nvSpPr>
        <p:spPr>
          <a:xfrm>
            <a:off x="829998" y="1152626"/>
            <a:ext cx="719488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future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legal and sustainable timber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supply chains, and therefore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deforestation and forest degradation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lies in:</a:t>
            </a:r>
          </a:p>
          <a:p>
            <a:pPr marL="719138" indent="-2682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Leveraging technology</a:t>
            </a:r>
          </a:p>
          <a:p>
            <a:pPr marL="719138" indent="-2682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Strengthening policies and regulations </a:t>
            </a:r>
          </a:p>
          <a:p>
            <a:pPr marL="719138" indent="-2682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Fostering collaboration among stakeholders</a:t>
            </a:r>
          </a:p>
          <a:p>
            <a:pPr marL="719138" indent="-2682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Enhancing market incentives</a:t>
            </a:r>
          </a:p>
          <a:p>
            <a:pPr marL="719138" indent="-2682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Ensuring financial support for sustainable forestry practices 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87125F8-760F-822C-B71B-E4A99075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22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1298D-76C5-67FD-0D7A-AE3DC750B59B}"/>
              </a:ext>
            </a:extLst>
          </p:cNvPr>
          <p:cNvSpPr txBox="1"/>
          <p:nvPr/>
        </p:nvSpPr>
        <p:spPr>
          <a:xfrm>
            <a:off x="1754403" y="5498308"/>
            <a:ext cx="8570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293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effective measures to promote sustainable forest management, reduce deforestation and forest degradation, helping to meet global environmental and social goals</a:t>
            </a:r>
            <a:endParaRPr lang="pt-BR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8"/>
            <a:ext cx="12190415" cy="6857107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595712" y="4244100"/>
            <a:ext cx="2165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1600" b="1" dirty="0">
                <a:solidFill>
                  <a:srgbClr val="006293"/>
                </a:solidFill>
              </a:rPr>
              <a:t>Ivan Tomaselli</a:t>
            </a:r>
          </a:p>
          <a:p>
            <a:pPr algn="r"/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itomaselli@stcp.com.br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374653" y="4938535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b="1" dirty="0" err="1">
                <a:solidFill>
                  <a:srgbClr val="006293"/>
                </a:solidFill>
              </a:rPr>
              <a:t>Headquarters</a:t>
            </a:r>
            <a:endParaRPr lang="pt-BR" sz="1600" b="1" dirty="0">
              <a:solidFill>
                <a:srgbClr val="006293"/>
              </a:solidFill>
            </a:endParaRPr>
          </a:p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Rua Euzébio da Motta 450 –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Juvevê</a:t>
            </a:r>
            <a:b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80530-260 Curitiba – PR –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Brazil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661661" y="5764312"/>
            <a:ext cx="2099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solidFill>
                  <a:srgbClr val="006293"/>
                </a:solidFill>
              </a:rPr>
              <a:t>Phone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41 3252-5861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957234" y="6237315"/>
            <a:ext cx="1459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www.stcp.com.br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24" y="6212526"/>
            <a:ext cx="1206000" cy="38482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94297" y="1422187"/>
            <a:ext cx="3248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1342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Materiais Institucionais\Template_Palestra e Videoaula\Modelo_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588"/>
            <a:ext cx="12180888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81300" y="404664"/>
            <a:ext cx="2762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Almost </a:t>
            </a:r>
            <a:r>
              <a:rPr lang="en-US" sz="1400" b="1" dirty="0">
                <a:solidFill>
                  <a:srgbClr val="00B0F0"/>
                </a:solidFill>
                <a:latin typeface="Montserrat"/>
              </a:rPr>
              <a:t>R$ 7 billion </a:t>
            </a:r>
            <a:r>
              <a:rPr lang="en-US" sz="1400" dirty="0">
                <a:solidFill>
                  <a:schemeClr val="bg1"/>
                </a:solidFill>
                <a:latin typeface="Montserrat"/>
              </a:rPr>
              <a:t>of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infrastructure investments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managed by STCP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951451" y="148478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Over</a:t>
            </a:r>
            <a:r>
              <a:rPr lang="en-US" sz="1400" dirty="0">
                <a:solidFill>
                  <a:srgbClr val="00B0F0"/>
                </a:solidFill>
                <a:latin typeface="Montserrat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Montserrat"/>
              </a:rPr>
              <a:t>1,000 clients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in </a:t>
            </a:r>
            <a:r>
              <a:rPr lang="en-US" sz="1400" b="1" dirty="0">
                <a:solidFill>
                  <a:schemeClr val="bg1"/>
                </a:solidFill>
                <a:latin typeface="Montserrat"/>
              </a:rPr>
              <a:t>45 countries</a:t>
            </a:r>
            <a:r>
              <a:rPr lang="en-US" sz="1400" dirty="0">
                <a:solidFill>
                  <a:schemeClr val="bg1"/>
                </a:solidFill>
                <a:latin typeface="Montserrat"/>
              </a:rPr>
              <a:t>, on </a:t>
            </a:r>
            <a:r>
              <a:rPr lang="en-US" sz="1400" b="1" dirty="0">
                <a:solidFill>
                  <a:schemeClr val="bg1"/>
                </a:solidFill>
                <a:latin typeface="Montserrat"/>
              </a:rPr>
              <a:t>5 continents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15680" y="257602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More than 5,000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projects and studies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31904" y="854441"/>
            <a:ext cx="328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More than 750 thousand m²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of engineering projects </a:t>
            </a:r>
            <a:r>
              <a:rPr lang="en-US" sz="1400" dirty="0">
                <a:solidFill>
                  <a:schemeClr val="bg1"/>
                </a:solidFill>
                <a:latin typeface="Montserrat"/>
              </a:rPr>
              <a:t>being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more than 50 thousand m²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compatibilized in BIM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03912" y="2114272"/>
            <a:ext cx="328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Capacity to </a:t>
            </a:r>
            <a:r>
              <a:rPr lang="en-US" sz="1400" b="1" dirty="0">
                <a:solidFill>
                  <a:srgbClr val="00B0F0"/>
                </a:solidFill>
                <a:latin typeface="Montserrat"/>
              </a:rPr>
              <a:t>mobilize more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than 150 external consultants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and specialized partners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472264" y="31683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Support on land acquisition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</a:rPr>
              <a:t>of </a:t>
            </a:r>
            <a:r>
              <a:rPr lang="en-US" sz="1400" b="1" dirty="0">
                <a:solidFill>
                  <a:srgbClr val="00B0F0"/>
                </a:solidFill>
                <a:latin typeface="Montserrat"/>
              </a:rPr>
              <a:t>+ than 400 thousand 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hectares </a:t>
            </a:r>
            <a:r>
              <a:rPr lang="en-US" sz="1400" dirty="0">
                <a:solidFill>
                  <a:schemeClr val="bg1"/>
                </a:solidFill>
                <a:latin typeface="Montserrat"/>
              </a:rPr>
              <a:t>in Brazil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616280" y="1340768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Over 50 million hectares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of natural and planted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forests inventoried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472264" y="24077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/>
              </a:rPr>
              <a:t>Multidisciplinary team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latin typeface="Montserrat"/>
              </a:rPr>
              <a:t>400 employees</a:t>
            </a:r>
          </a:p>
        </p:txBody>
      </p:sp>
    </p:spTree>
    <p:extLst>
      <p:ext uri="{BB962C8B-B14F-4D97-AF65-F5344CB8AC3E}">
        <p14:creationId xmlns:p14="http://schemas.microsoft.com/office/powerpoint/2010/main" val="102117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COMERCIAL\MARKETING\Criação\apresentações\relatorio_capa_p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5" y="11561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8980723" y="1570288"/>
            <a:ext cx="3220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</a:rPr>
              <a:t>GLSTF 2024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GLOBAL LEGAL &amp; SUSTAINABLE TIMBER FORUM</a:t>
            </a:r>
            <a:endParaRPr lang="en-US" sz="1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r"/>
            <a:endParaRPr lang="en-US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11-22 September 2024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Macao,  China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22820" y="6486412"/>
            <a:ext cx="29523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B57E0FFD-310D-4C14-A623-BEB950CB60A4}" type="datetime1">
              <a:rPr lang="pt-BR" sz="1500" b="1" smtClean="0">
                <a:solidFill>
                  <a:schemeClr val="bg1"/>
                </a:solidFill>
              </a:rPr>
              <a:t>06/09/2024</a:t>
            </a:fld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37026" y="3509486"/>
            <a:ext cx="5799637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2400" b="1" dirty="0">
              <a:solidFill>
                <a:schemeClr val="bg1"/>
              </a:solidFill>
            </a:endParaRPr>
          </a:p>
          <a:p>
            <a:pPr lvl="0" algn="r"/>
            <a:r>
              <a:rPr lang="pt-BR" sz="2400" b="1" dirty="0">
                <a:solidFill>
                  <a:schemeClr val="bg1"/>
                </a:solidFill>
                <a:ea typeface="Aptos" panose="020B0004020202020204" pitchFamily="34" charset="0"/>
                <a:cs typeface="Aptos" panose="020B0004020202020204" pitchFamily="34" charset="0"/>
              </a:rPr>
              <a:t>INNOVATIVE MEASURES IN PROMOTING GLOBAL LEGAL AND SUSTAINABLE TIMBER SUPPLY CHAINS</a:t>
            </a:r>
            <a:endParaRPr lang="pt-BR" sz="2400" b="1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r"/>
            <a:endParaRPr lang="en-US" sz="105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Session I: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Restoring Reliable and Stable Timber Resource Supplies</a:t>
            </a:r>
            <a:endParaRPr lang="pt-BR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/>
            <a:r>
              <a:rPr lang="en-US" sz="24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096497" y="6237237"/>
            <a:ext cx="4798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IVAN TOMASELLI – GTI BRAZIL FOCAL POINT</a:t>
            </a:r>
          </a:p>
        </p:txBody>
      </p:sp>
    </p:spTree>
    <p:extLst>
      <p:ext uri="{BB962C8B-B14F-4D97-AF65-F5344CB8AC3E}">
        <p14:creationId xmlns:p14="http://schemas.microsoft.com/office/powerpoint/2010/main" val="44606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"/>
            <a:ext cx="12192000" cy="685971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40933"/>
              </p:ext>
            </p:extLst>
          </p:nvPr>
        </p:nvGraphicFramePr>
        <p:xfrm>
          <a:off x="433611" y="1109404"/>
          <a:ext cx="7714101" cy="477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55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CURRENT STATE OF TIMBER SUPPLY CHAINS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INNOVATIVE MEASURES  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FUTURE DIRECTIONS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0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0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33612" y="292235"/>
            <a:ext cx="1671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6293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0257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0000" y="979312"/>
            <a:ext cx="10800000" cy="494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  <a:cs typeface="Times New Roman" panose="02020603050405020304" pitchFamily="18" charset="0"/>
              </a:rPr>
              <a:t>OVERVIEW OF GLOBAL TIMBER SUPPLY CHAINS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The timber supply chain encompasses the entire process harvesting, processing, transportation, and distribution of a large range  of wood products.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Major Producers: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Brazil, Russia, Canada, the United States, Indonesia, countries in the Congo Basin.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Key Consumers: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The United States, the European Union, China, and Japan.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900" kern="100" dirty="0">
              <a:solidFill>
                <a:schemeClr val="tx1">
                  <a:lumMod val="75000"/>
                  <a:lumOff val="25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  <a:cs typeface="Times New Roman" panose="02020603050405020304" pitchFamily="18" charset="0"/>
              </a:rPr>
              <a:t>IMPORTANCE OF SUSTAINABILITY AND LEGALITY IN TIMBER TRADE</a:t>
            </a:r>
          </a:p>
          <a:p>
            <a:pPr marL="742950" lvl="1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Environmental Impact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: Unsustainable practices lead to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deforestation, habitat loss, and climate change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Economic Value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Legal timber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trade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boosts local economies, creates jobs, and supports responsible business practices,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aligning with Sustainable Development Goals (SDGs).</a:t>
            </a:r>
          </a:p>
          <a:p>
            <a:pPr marL="742950" lvl="1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Social Responsibility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: Ensures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protection of indigenous rights, local community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access to forest resources, and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equitable benefit distribution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Market Access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Growing demand for sustainable and legally sourced timber/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compliance with regulations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such as the EU Timber Regulation and the U.S. Lacey Act.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0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0000" y="180000"/>
            <a:ext cx="26052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293"/>
                </a:solidFill>
              </a:rPr>
              <a:t>1. </a:t>
            </a:r>
            <a:r>
              <a:rPr lang="pt-BR" sz="2400" b="1" dirty="0">
                <a:solidFill>
                  <a:srgbClr val="006293"/>
                </a:solidFill>
              </a:rPr>
              <a:t>INTRODUCTION </a:t>
            </a:r>
            <a:endParaRPr lang="en-US" sz="2400" b="1" dirty="0">
              <a:solidFill>
                <a:srgbClr val="006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5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mesa, comida&#10;&#10;Descrição gerada automaticamente">
            <a:extLst>
              <a:ext uri="{FF2B5EF4-FFF2-40B4-BE49-F238E27FC236}">
                <a16:creationId xmlns:a16="http://schemas.microsoft.com/office/drawing/2014/main" id="{0964EC4C-1518-4EAE-D0D9-01D49E749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37" y="23178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1201500-6D1F-C8D3-149C-0A7017456465}"/>
              </a:ext>
            </a:extLst>
          </p:cNvPr>
          <p:cNvSpPr/>
          <p:nvPr/>
        </p:nvSpPr>
        <p:spPr>
          <a:xfrm>
            <a:off x="360000" y="180000"/>
            <a:ext cx="614168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293"/>
                </a:solidFill>
              </a:rPr>
              <a:t>2.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CURRENT STATE OF TIMBER SUPPLY CHAINS </a:t>
            </a:r>
          </a:p>
          <a:p>
            <a:endParaRPr lang="en-US" sz="2600" b="1" dirty="0">
              <a:solidFill>
                <a:srgbClr val="00629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865CC39-8038-A953-0309-5455898126DE}"/>
              </a:ext>
            </a:extLst>
          </p:cNvPr>
          <p:cNvSpPr/>
          <p:nvPr/>
        </p:nvSpPr>
        <p:spPr>
          <a:xfrm>
            <a:off x="720000" y="924720"/>
            <a:ext cx="10800000" cy="602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  <a:cs typeface="Times New Roman" panose="02020603050405020304" pitchFamily="18" charset="0"/>
              </a:rPr>
              <a:t>GLOBAL TIMBER PRODUCTION BY VOLUME</a:t>
            </a:r>
          </a:p>
          <a:p>
            <a:pPr marL="742950" lvl="1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Total Timber Production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(2023)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Global log production around 4.3 billion m³. Includes coniferous and non-coniferous from all regions.</a:t>
            </a:r>
          </a:p>
          <a:p>
            <a:pPr marL="742950" lvl="1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Top producers: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United States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(17.8%),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Brazil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(8.6%),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Russia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(8.5%), and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China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(8.1%).</a:t>
            </a:r>
          </a:p>
          <a:p>
            <a:pPr marL="742950" lvl="1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Glotal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Production of </a:t>
            </a:r>
            <a:r>
              <a:rPr lang="en-US" b="1" kern="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Sawnwood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Approximately 1,1 billion m³ .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anose="02020500000000000000" pitchFamily="18" charset="-120"/>
                <a:cs typeface="Times New Roman" panose="02020603050405020304" pitchFamily="18" charset="0"/>
              </a:rPr>
              <a:t>GLOBAL TIMBER MARKET VALUE</a:t>
            </a:r>
          </a:p>
          <a:p>
            <a:pPr marL="742950" lvl="1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Total Market Value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Industrial roundwood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exports 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USD 28 billion</a:t>
            </a:r>
          </a:p>
          <a:p>
            <a:pPr marL="120015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kern="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Sawnwood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exports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USD 90 billion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800" kern="100" dirty="0">
              <a:solidFill>
                <a:schemeClr val="tx1">
                  <a:lumMod val="75000"/>
                  <a:lumOff val="25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SOURCE- ITTO 2024</a:t>
            </a:r>
          </a:p>
        </p:txBody>
      </p:sp>
    </p:spTree>
    <p:extLst>
      <p:ext uri="{BB962C8B-B14F-4D97-AF65-F5344CB8AC3E}">
        <p14:creationId xmlns:p14="http://schemas.microsoft.com/office/powerpoint/2010/main" val="282398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edaço de brócolis&#10;&#10;Descrição gerada automaticamente com confiança média">
            <a:extLst>
              <a:ext uri="{FF2B5EF4-FFF2-40B4-BE49-F238E27FC236}">
                <a16:creationId xmlns:a16="http://schemas.microsoft.com/office/drawing/2014/main" id="{4DAD639E-FEEE-4C11-E347-7A15BF44F0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666" y="10"/>
            <a:ext cx="95443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865CC39-8038-A953-0309-5455898126DE}"/>
              </a:ext>
            </a:extLst>
          </p:cNvPr>
          <p:cNvSpPr/>
          <p:nvPr/>
        </p:nvSpPr>
        <p:spPr>
          <a:xfrm>
            <a:off x="184636" y="1127282"/>
            <a:ext cx="5911364" cy="6223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lvl="0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VS. ILLEGAL TIMBER SUPPLY</a:t>
            </a:r>
          </a:p>
          <a:p>
            <a:pPr marL="57150" lvl="0" indent="-285750">
              <a:spcAft>
                <a:spcPts val="6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286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Legal Timber Supply: </a:t>
            </a:r>
          </a:p>
          <a:p>
            <a:pPr marL="80010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Timber harvested in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laws and regulations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Key features include: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Traceability through certification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regulated markets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(e.g., EU, US), 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regular audits.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2286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</a:rPr>
              <a:t>Illegal Timber Supply: </a:t>
            </a:r>
          </a:p>
          <a:p>
            <a:pPr marL="800100" lvl="1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Timber harvested or traded in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violation of laws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Consequences include: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losses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(USD 51 to 152  billion/ year) 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damage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(deforestation and increased greenhouse gas emissions)</a:t>
            </a:r>
          </a:p>
          <a:p>
            <a:pPr marL="1257300" lvl="2" indent="-285750">
              <a:spcAft>
                <a:spcPts val="6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issues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(corruption and rights violations).</a:t>
            </a:r>
          </a:p>
          <a:p>
            <a:pPr marL="742950" lvl="1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0EAE2C-5624-66F7-534D-21BA5DF0F484}"/>
              </a:ext>
            </a:extLst>
          </p:cNvPr>
          <p:cNvSpPr/>
          <p:nvPr/>
        </p:nvSpPr>
        <p:spPr>
          <a:xfrm>
            <a:off x="360000" y="180000"/>
            <a:ext cx="66112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dirty="0">
                <a:solidFill>
                  <a:srgbClr val="006293"/>
                </a:solidFill>
              </a:rPr>
              <a:t>2.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CURRENT STATE OF TIMBER SUPPLY CHAINS </a:t>
            </a:r>
          </a:p>
          <a:p>
            <a:endParaRPr lang="en-US" sz="2600" b="1" dirty="0">
              <a:solidFill>
                <a:srgbClr val="006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580A591-2565-9700-05C2-3FE74B3D4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32600"/>
              </p:ext>
            </p:extLst>
          </p:nvPr>
        </p:nvGraphicFramePr>
        <p:xfrm>
          <a:off x="875279" y="1562832"/>
          <a:ext cx="10315881" cy="371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3">
                  <a:extLst>
                    <a:ext uri="{9D8B030D-6E8A-4147-A177-3AD203B41FA5}">
                      <a16:colId xmlns:a16="http://schemas.microsoft.com/office/drawing/2014/main" val="1094460990"/>
                    </a:ext>
                  </a:extLst>
                </a:gridCol>
                <a:gridCol w="6631638">
                  <a:extLst>
                    <a:ext uri="{9D8B030D-6E8A-4147-A177-3AD203B41FA5}">
                      <a16:colId xmlns:a16="http://schemas.microsoft.com/office/drawing/2014/main" val="570499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 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0062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IMPACTS</a:t>
                      </a:r>
                    </a:p>
                  </a:txBody>
                  <a:tcPr anchor="ctr">
                    <a:solidFill>
                      <a:srgbClr val="006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87652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Integration of Blockchain Technology with Certifications</a:t>
                      </a:r>
                      <a:endParaRPr lang="en-US" sz="16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 blockchain with forest certifications to create an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immutable digital tracking system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the forest to the consumer. This will ensure greater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transparency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 fraud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certifications.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422489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Adoption of Artificial Intelligence for Legal Monitoring</a:t>
                      </a:r>
                      <a:endParaRPr lang="en-US" sz="16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AI to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volumes of data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detect patterns indicating illegal or non-compliant practices. AI-based systems can predict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risks of non-compliance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laws and regulations.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823559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Digitized Community-Based Forest Management</a:t>
                      </a:r>
                      <a:endParaRPr lang="en-US" sz="16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platforms 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community-based forest management, allowing </a:t>
                      </a:r>
                      <a:r>
                        <a:rPr lang="en-US" sz="1600" b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involvement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management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forest activities. This can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communication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among stakeholders.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311554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Performance-Based Economic Incentives for Sustainable Procurement Policies</a:t>
                      </a:r>
                      <a:endParaRPr lang="en-US" sz="16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performance-based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incentives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companies that exceed sustainability criteria. Offer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 benefits or access to subsidies 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those  demonstrating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 performance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sustainable procurement practices.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725339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CF00937-C681-B01A-934A-65CCD0D2A353}"/>
              </a:ext>
            </a:extLst>
          </p:cNvPr>
          <p:cNvSpPr/>
          <p:nvPr/>
        </p:nvSpPr>
        <p:spPr>
          <a:xfrm>
            <a:off x="360000" y="180000"/>
            <a:ext cx="1042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6293"/>
                </a:solidFill>
              </a:rPr>
              <a:t>3. </a:t>
            </a:r>
            <a:r>
              <a:rPr lang="en-US" sz="2400" b="1" dirty="0">
                <a:solidFill>
                  <a:srgbClr val="006293"/>
                </a:solidFill>
              </a:rPr>
              <a:t>INNOVATIVE MEASURES FOR PROMOTING LEGAL AND SUSTAINABLE TIMBER SUPPLY CHAINS  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AA4C43-5B0B-A362-E496-E646FDE569FB}"/>
              </a:ext>
            </a:extLst>
          </p:cNvPr>
          <p:cNvSpPr txBox="1"/>
          <p:nvPr/>
        </p:nvSpPr>
        <p:spPr>
          <a:xfrm>
            <a:off x="725154" y="1070668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INNOVATIVE MEASURES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127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D1E5E4C-6334-8F81-2890-F473FDA99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55544"/>
              </p:ext>
            </p:extLst>
          </p:nvPr>
        </p:nvGraphicFramePr>
        <p:xfrm>
          <a:off x="916223" y="1440000"/>
          <a:ext cx="1038684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588">
                  <a:extLst>
                    <a:ext uri="{9D8B030D-6E8A-4147-A177-3AD203B41FA5}">
                      <a16:colId xmlns:a16="http://schemas.microsoft.com/office/drawing/2014/main" val="1094460990"/>
                    </a:ext>
                  </a:extLst>
                </a:gridCol>
                <a:gridCol w="6677259">
                  <a:extLst>
                    <a:ext uri="{9D8B030D-6E8A-4147-A177-3AD203B41FA5}">
                      <a16:colId xmlns:a16="http://schemas.microsoft.com/office/drawing/2014/main" val="570499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 </a:t>
                      </a:r>
                      <a:endParaRPr lang="en-US" sz="1600" noProof="0" dirty="0"/>
                    </a:p>
                  </a:txBody>
                  <a:tcPr anchor="ctr">
                    <a:solidFill>
                      <a:srgbClr val="0062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IMPACTS</a:t>
                      </a:r>
                    </a:p>
                  </a:txBody>
                  <a:tcPr anchor="ctr">
                    <a:solidFill>
                      <a:srgbClr val="006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87652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Advanced Technology Integration for Monitoring and Enforcement</a:t>
                      </a:r>
                      <a:endParaRPr lang="en-US" sz="16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advanced technologies such as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RADAR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LIDAR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drones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 learning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more effective monitoring and enforcement. Use these technologies to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real-time surveillance system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analyzes data and automatically identifies illegal activities with precision.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422489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Dynamic Multi-Stakeholder Collaboration Platforms</a:t>
                      </a:r>
                      <a:endParaRPr lang="en-US" sz="1600" b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dynamic collaborative platforms that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 public, private, and NGO sectors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real-time, facilitating information exchange and coordination of actions. Incorporate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analysis tools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mechanisms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improve the effectiveness of partnerships and adapt strategies based on emerging needs and updated data.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823559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Innovative Payments for Ecosystem Services (PES) Models</a:t>
                      </a:r>
                      <a:endParaRPr lang="en-US" sz="16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innovative PES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 that incentivize sustainable practices 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performance-based payments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measurable impacts. Use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 and verification technologies</a:t>
                      </a:r>
                      <a:r>
                        <a:rPr lang="en-US" sz="16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ensure that payments are directly linked to specific environmental outcomes, such as the preservation of critical habitats or the reduction of carbon emissions.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311554"/>
                  </a:ext>
                </a:extLst>
              </a:tr>
              <a:tr h="84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Integrated Biometrics and Digital Verification Systems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Integrate</a:t>
                      </a:r>
                      <a:r>
                        <a:rPr lang="en-US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DNA and isotope analysis </a:t>
                      </a:r>
                      <a:r>
                        <a:rPr lang="en-US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 advanced digital systems, such as blockchain platforms and artificial intelligence. This would create a </a:t>
                      </a:r>
                      <a:r>
                        <a:rPr lang="en-US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centralized and accessible database</a:t>
                      </a:r>
                      <a:r>
                        <a:rPr lang="en-US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that stores genetic and isotopic profiles of different species and sources of timber.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038578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239BE4B-85A5-F2EE-7363-6A0A32382933}"/>
              </a:ext>
            </a:extLst>
          </p:cNvPr>
          <p:cNvSpPr txBox="1"/>
          <p:nvPr/>
        </p:nvSpPr>
        <p:spPr>
          <a:xfrm>
            <a:off x="888929" y="1070668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INNOVATIVE MEASURES </a:t>
            </a:r>
            <a:endParaRPr lang="pt-BR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8D120A3-EE68-7939-5878-BF3C6A97E2E2}"/>
              </a:ext>
            </a:extLst>
          </p:cNvPr>
          <p:cNvSpPr/>
          <p:nvPr/>
        </p:nvSpPr>
        <p:spPr>
          <a:xfrm>
            <a:off x="360000" y="180000"/>
            <a:ext cx="1042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6293"/>
                </a:solidFill>
              </a:rPr>
              <a:t>3. </a:t>
            </a:r>
            <a:r>
              <a:rPr lang="en-US" sz="2400" b="1" dirty="0">
                <a:solidFill>
                  <a:srgbClr val="006293"/>
                </a:solidFill>
              </a:rPr>
              <a:t>INNOVATIVE MEASURES FOR PROMOTING LEGAL AND SUSTAINABLE TIMBER SUPPLY CHAINS   </a:t>
            </a:r>
          </a:p>
        </p:txBody>
      </p:sp>
    </p:spTree>
    <p:extLst>
      <p:ext uri="{BB962C8B-B14F-4D97-AF65-F5344CB8AC3E}">
        <p14:creationId xmlns:p14="http://schemas.microsoft.com/office/powerpoint/2010/main" val="74532155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23196</TotalTime>
  <Words>1116</Words>
  <Application>Microsoft Office PowerPoint</Application>
  <PresentationFormat>Widescreen</PresentationFormat>
  <Paragraphs>140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PMingLiU</vt:lpstr>
      <vt:lpstr>Aptos</vt:lpstr>
      <vt:lpstr>Arial</vt:lpstr>
      <vt:lpstr>Calibri</vt:lpstr>
      <vt:lpstr>Calibri Light</vt:lpstr>
      <vt:lpstr>Courier New</vt:lpstr>
      <vt:lpstr>Montserrat</vt:lpstr>
      <vt:lpstr>Times New Roman</vt:lpstr>
      <vt:lpstr>Wingdings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STCP</dc:creator>
  <cp:lastModifiedBy>Ivan Tomaselli</cp:lastModifiedBy>
  <cp:revision>1750</cp:revision>
  <cp:lastPrinted>2023-11-14T01:24:21Z</cp:lastPrinted>
  <dcterms:created xsi:type="dcterms:W3CDTF">2016-05-03T17:27:30Z</dcterms:created>
  <dcterms:modified xsi:type="dcterms:W3CDTF">2024-09-06T17:32:50Z</dcterms:modified>
</cp:coreProperties>
</file>